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811923-7C07-4FAB-A38C-5642079ABD3D}" type="datetimeFigureOut">
              <a:rPr lang="ru-RU" smtClean="0"/>
              <a:pPr/>
              <a:t>25.11.2019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59FAE3-FC9A-4656-BA63-583756F742B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9FAE3-FC9A-4656-BA63-583756F742B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C3E04E-2C0A-4B17-8007-9AA2CE619D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C38FC-BD69-451D-87D7-4DC71F1804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083DE-D4E1-4A94-9338-F79C243E64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463341-4850-469F-B5E0-864EB0DDFC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6413C-49B9-432A-8C85-D520F06F93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A05892-4DDE-4897-AF76-4FDD7D0E0E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785C9C-3DB3-4378-BC30-111AEE8A20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8CC53A-02B2-4C91-A324-88F819D78B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7E4B3-2FD4-4F7D-8E26-4045ED8C06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83D4FA-0741-47A3-85C6-0B81E34309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8BB4BF-3FE2-48A8-B9CC-824F71F435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76CEAD6-4ED6-4399-99AB-1A50CE7EA62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0" y="476250"/>
            <a:ext cx="5400675" cy="576263"/>
          </a:xfrm>
        </p:spPr>
        <p:txBody>
          <a:bodyPr/>
          <a:lstStyle/>
          <a:p>
            <a:r>
              <a:rPr lang="ru-RU" sz="1200" b="1"/>
              <a:t>Структура администрации МО «Нукутский район»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659563" y="0"/>
            <a:ext cx="2484437" cy="792163"/>
          </a:xfrm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ru-RU" sz="1200"/>
              <a:t>Приложение </a:t>
            </a:r>
          </a:p>
          <a:p>
            <a:pPr algn="l">
              <a:lnSpc>
                <a:spcPct val="80000"/>
              </a:lnSpc>
            </a:pPr>
            <a:r>
              <a:rPr lang="ru-RU" sz="1200"/>
              <a:t>к решению Думы МО «Нукутский район»</a:t>
            </a:r>
          </a:p>
          <a:p>
            <a:pPr algn="l">
              <a:lnSpc>
                <a:spcPct val="80000"/>
              </a:lnSpc>
            </a:pPr>
            <a:r>
              <a:rPr lang="ru-RU" sz="1200"/>
              <a:t>от ___________№_____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006507" y="981075"/>
            <a:ext cx="7705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graphicFrame>
        <p:nvGraphicFramePr>
          <p:cNvPr id="2062" name="Group 14"/>
          <p:cNvGraphicFramePr>
            <a:graphicFrameLocks noGrp="1"/>
          </p:cNvGraphicFramePr>
          <p:nvPr/>
        </p:nvGraphicFramePr>
        <p:xfrm>
          <a:off x="358807" y="908051"/>
          <a:ext cx="8356597" cy="457200"/>
        </p:xfrm>
        <a:graphic>
          <a:graphicData uri="http://schemas.openxmlformats.org/drawingml/2006/table">
            <a:tbl>
              <a:tblPr/>
              <a:tblGrid>
                <a:gridCol w="8356597"/>
              </a:tblGrid>
              <a:tr h="3778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Мэр муниципального образования «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Нукутский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район»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Глава администрации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66" name="Group 318"/>
          <p:cNvGraphicFramePr>
            <a:graphicFrameLocks noGrp="1"/>
          </p:cNvGraphicFramePr>
          <p:nvPr/>
        </p:nvGraphicFramePr>
        <p:xfrm>
          <a:off x="357158" y="1785926"/>
          <a:ext cx="1512888" cy="504825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Помощник мэра-1</a:t>
                      </a:r>
                    </a:p>
                  </a:txBody>
                  <a:tcPr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67" name="Group 319"/>
          <p:cNvGraphicFramePr>
            <a:graphicFrameLocks noGrp="1"/>
          </p:cNvGraphicFramePr>
          <p:nvPr/>
        </p:nvGraphicFramePr>
        <p:xfrm>
          <a:off x="357158" y="2506651"/>
          <a:ext cx="1512888" cy="883920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мобилизационной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подготовке и защиты государственной тайны-2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6" name="Group 428"/>
          <p:cNvGraphicFramePr>
            <a:graphicFrameLocks noGrp="1"/>
          </p:cNvGraphicFramePr>
          <p:nvPr/>
        </p:nvGraphicFramePr>
        <p:xfrm>
          <a:off x="3929058" y="2425696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Управление экономического развития и труда-8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68" name="Group 420"/>
          <p:cNvGraphicFramePr>
            <a:graphicFrameLocks noGrp="1"/>
          </p:cNvGraphicFramePr>
          <p:nvPr/>
        </p:nvGraphicFramePr>
        <p:xfrm>
          <a:off x="3929058" y="3109914"/>
          <a:ext cx="1512887" cy="53340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ГО и ЧС-2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71" name="Group 323"/>
          <p:cNvGraphicFramePr>
            <a:graphicFrameLocks noGrp="1"/>
          </p:cNvGraphicFramePr>
          <p:nvPr/>
        </p:nvGraphicFramePr>
        <p:xfrm>
          <a:off x="357158" y="4084631"/>
          <a:ext cx="1512887" cy="512756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12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финансового обеспечения-2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7" name="Group 429"/>
          <p:cNvGraphicFramePr>
            <a:graphicFrameLocks noGrp="1"/>
          </p:cNvGraphicFramePr>
          <p:nvPr/>
        </p:nvGraphicFramePr>
        <p:xfrm>
          <a:off x="3929058" y="1789727"/>
          <a:ext cx="1512887" cy="496265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962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Заместитель мэра- 1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9" name="Group 431"/>
          <p:cNvGraphicFramePr>
            <a:graphicFrameLocks noGrp="1"/>
          </p:cNvGraphicFramePr>
          <p:nvPr/>
        </p:nvGraphicFramePr>
        <p:xfrm>
          <a:off x="357158" y="3500437"/>
          <a:ext cx="1512888" cy="396240"/>
        </p:xfrm>
        <a:graphic>
          <a:graphicData uri="http://schemas.openxmlformats.org/drawingml/2006/table">
            <a:tbl>
              <a:tblPr/>
              <a:tblGrid>
                <a:gridCol w="1512888"/>
              </a:tblGrid>
              <a:tr h="360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МКУ Финансовое управление-8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69" name="Group 421"/>
          <p:cNvGraphicFramePr>
            <a:graphicFrameLocks noGrp="1"/>
          </p:cNvGraphicFramePr>
          <p:nvPr/>
        </p:nvGraphicFramePr>
        <p:xfrm>
          <a:off x="3929058" y="3809054"/>
          <a:ext cx="1512887" cy="500066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Административная комиссия-1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44" name="Group 96"/>
          <p:cNvGraphicFramePr>
            <a:graphicFrameLocks noGrp="1"/>
          </p:cNvGraphicFramePr>
          <p:nvPr/>
        </p:nvGraphicFramePr>
        <p:xfrm>
          <a:off x="5715008" y="1774824"/>
          <a:ext cx="1512887" cy="576263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Заместитель мэра по социальным вопросам-1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92" name="Group 344"/>
          <p:cNvGraphicFramePr>
            <a:graphicFrameLocks noGrp="1"/>
          </p:cNvGraphicFramePr>
          <p:nvPr/>
        </p:nvGraphicFramePr>
        <p:xfrm>
          <a:off x="7488269" y="1785926"/>
          <a:ext cx="1512887" cy="1000132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10001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Руководитель аппарата Администрации-1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(управляющий делами)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384" name="Group 336"/>
          <p:cNvGraphicFramePr>
            <a:graphicFrameLocks noGrp="1"/>
          </p:cNvGraphicFramePr>
          <p:nvPr/>
        </p:nvGraphicFramePr>
        <p:xfrm>
          <a:off x="5715008" y="2493961"/>
          <a:ext cx="1512887" cy="503238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32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образования-3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75" name="Group 427"/>
          <p:cNvGraphicFramePr>
            <a:graphicFrameLocks noGrp="1"/>
          </p:cNvGraphicFramePr>
          <p:nvPr/>
        </p:nvGraphicFramePr>
        <p:xfrm>
          <a:off x="5715008" y="3214686"/>
          <a:ext cx="1512887" cy="43180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31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по молодежной политике </a:t>
                      </a: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и спорту-3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89" name="Group 141"/>
          <p:cNvGraphicFramePr>
            <a:graphicFrameLocks noGrp="1"/>
          </p:cNvGraphicFramePr>
          <p:nvPr/>
        </p:nvGraphicFramePr>
        <p:xfrm>
          <a:off x="5715008" y="3809054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064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 по вопросам семьи и детства и защите их прав-2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7" name="Group 369"/>
          <p:cNvGraphicFramePr>
            <a:graphicFrameLocks noGrp="1"/>
          </p:cNvGraphicFramePr>
          <p:nvPr/>
        </p:nvGraphicFramePr>
        <p:xfrm>
          <a:off x="7500958" y="3809054"/>
          <a:ext cx="1512887" cy="54864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772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 по информационному обеспечению -1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89" name="Group 441"/>
          <p:cNvGraphicFramePr>
            <a:graphicFrameLocks noGrp="1"/>
          </p:cNvGraphicFramePr>
          <p:nvPr/>
        </p:nvGraphicFramePr>
        <p:xfrm>
          <a:off x="7500958" y="4643446"/>
          <a:ext cx="1511300" cy="243840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2143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кадрам-2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2" name="Group 364"/>
          <p:cNvGraphicFramePr>
            <a:graphicFrameLocks noGrp="1"/>
          </p:cNvGraphicFramePr>
          <p:nvPr/>
        </p:nvGraphicFramePr>
        <p:xfrm>
          <a:off x="7500958" y="5377670"/>
          <a:ext cx="1512887" cy="447834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478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Технические исполнители-4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0" name="Group 362"/>
          <p:cNvGraphicFramePr>
            <a:graphicFrameLocks noGrp="1"/>
          </p:cNvGraphicFramePr>
          <p:nvPr/>
        </p:nvGraphicFramePr>
        <p:xfrm>
          <a:off x="7500958" y="4963428"/>
          <a:ext cx="1512887" cy="322960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3229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Сектор по архиву-2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14" name="Group 366"/>
          <p:cNvGraphicFramePr>
            <a:graphicFrameLocks noGrp="1"/>
          </p:cNvGraphicFramePr>
          <p:nvPr/>
        </p:nvGraphicFramePr>
        <p:xfrm>
          <a:off x="7500958" y="5910124"/>
          <a:ext cx="1512887" cy="447834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44783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Вспомогательный персонал-9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2311" name="AutoShape 263"/>
          <p:cNvCxnSpPr>
            <a:cxnSpLocks noChangeShapeType="1"/>
          </p:cNvCxnSpPr>
          <p:nvPr/>
        </p:nvCxnSpPr>
        <p:spPr bwMode="auto">
          <a:xfrm>
            <a:off x="358807" y="4521189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312" name="AutoShape 264"/>
          <p:cNvCxnSpPr>
            <a:cxnSpLocks noChangeShapeType="1"/>
          </p:cNvCxnSpPr>
          <p:nvPr/>
        </p:nvCxnSpPr>
        <p:spPr bwMode="auto">
          <a:xfrm>
            <a:off x="358807" y="4521189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346" name="AutoShape 298"/>
          <p:cNvCxnSpPr>
            <a:cxnSpLocks noChangeShapeType="1"/>
          </p:cNvCxnSpPr>
          <p:nvPr/>
        </p:nvCxnSpPr>
        <p:spPr bwMode="auto">
          <a:xfrm>
            <a:off x="8928132" y="2778127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210" name="Прямая соединительная линия 209"/>
          <p:cNvCxnSpPr/>
          <p:nvPr/>
        </p:nvCxnSpPr>
        <p:spPr>
          <a:xfrm rot="5400000">
            <a:off x="5215339" y="4071545"/>
            <a:ext cx="4143404" cy="7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Прямая соединительная линия 211"/>
          <p:cNvCxnSpPr/>
          <p:nvPr/>
        </p:nvCxnSpPr>
        <p:spPr>
          <a:xfrm rot="5400000">
            <a:off x="4531524" y="3112286"/>
            <a:ext cx="193992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>
            <a:off x="5500694" y="2774956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0" name="Прямая со стрелкой 79"/>
          <p:cNvCxnSpPr/>
          <p:nvPr/>
        </p:nvCxnSpPr>
        <p:spPr>
          <a:xfrm>
            <a:off x="5500694" y="407194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2" name="Прямая со стрелкой 81"/>
          <p:cNvCxnSpPr/>
          <p:nvPr/>
        </p:nvCxnSpPr>
        <p:spPr>
          <a:xfrm>
            <a:off x="5500694" y="3417898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0" name="Прямая со стрелкой 89"/>
          <p:cNvCxnSpPr/>
          <p:nvPr/>
        </p:nvCxnSpPr>
        <p:spPr>
          <a:xfrm>
            <a:off x="7286644" y="514351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6" name="Прямая со стрелкой 105"/>
          <p:cNvCxnSpPr/>
          <p:nvPr/>
        </p:nvCxnSpPr>
        <p:spPr>
          <a:xfrm>
            <a:off x="3714744" y="264318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16" name="Прямая со стрелкой 115"/>
          <p:cNvCxnSpPr/>
          <p:nvPr/>
        </p:nvCxnSpPr>
        <p:spPr>
          <a:xfrm>
            <a:off x="3714744" y="478632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 rot="5400000">
            <a:off x="2322497" y="3393281"/>
            <a:ext cx="2785288" cy="794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32" name="Прямая со стрелкой 131"/>
          <p:cNvCxnSpPr/>
          <p:nvPr/>
        </p:nvCxnSpPr>
        <p:spPr>
          <a:xfrm>
            <a:off x="3714744" y="407194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140" name="Group 429"/>
          <p:cNvGraphicFramePr>
            <a:graphicFrameLocks noGrp="1"/>
          </p:cNvGraphicFramePr>
          <p:nvPr/>
        </p:nvGraphicFramePr>
        <p:xfrm>
          <a:off x="2214546" y="1785926"/>
          <a:ext cx="1382700" cy="503239"/>
        </p:xfrm>
        <a:graphic>
          <a:graphicData uri="http://schemas.openxmlformats.org/drawingml/2006/table">
            <a:tbl>
              <a:tblPr/>
              <a:tblGrid>
                <a:gridCol w="1382700"/>
              </a:tblGrid>
              <a:tr h="5032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Первый  заместитель мэра-1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1" name="Group 429"/>
          <p:cNvGraphicFramePr>
            <a:graphicFrameLocks noGrp="1"/>
          </p:cNvGraphicFramePr>
          <p:nvPr/>
        </p:nvGraphicFramePr>
        <p:xfrm>
          <a:off x="2214546" y="2428868"/>
          <a:ext cx="1382700" cy="548640"/>
        </p:xfrm>
        <a:graphic>
          <a:graphicData uri="http://schemas.openxmlformats.org/drawingml/2006/table">
            <a:tbl>
              <a:tblPr/>
              <a:tblGrid>
                <a:gridCol w="1382700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МКУ КУМИ МО «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Нукутский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район»-4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2" name="Group 429"/>
          <p:cNvGraphicFramePr>
            <a:graphicFrameLocks noGrp="1"/>
          </p:cNvGraphicFramePr>
          <p:nvPr/>
        </p:nvGraphicFramePr>
        <p:xfrm>
          <a:off x="2214546" y="3143248"/>
          <a:ext cx="1382700" cy="500066"/>
        </p:xfrm>
        <a:graphic>
          <a:graphicData uri="http://schemas.openxmlformats.org/drawingml/2006/table">
            <a:tbl>
              <a:tblPr/>
              <a:tblGrid>
                <a:gridCol w="1382700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Юридический отдел- 3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5" name="Group 421"/>
          <p:cNvGraphicFramePr>
            <a:graphicFrameLocks noGrp="1"/>
          </p:cNvGraphicFramePr>
          <p:nvPr/>
        </p:nvGraphicFramePr>
        <p:xfrm>
          <a:off x="3929058" y="4500571"/>
          <a:ext cx="1512887" cy="571504"/>
        </p:xfrm>
        <a:graphic>
          <a:graphicData uri="http://schemas.openxmlformats.org/drawingml/2006/table">
            <a:tbl>
              <a:tblPr/>
              <a:tblGrid>
                <a:gridCol w="1512887"/>
              </a:tblGrid>
              <a:tr h="5715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сельского хозяйства-5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47" name="Group 429"/>
          <p:cNvGraphicFramePr>
            <a:graphicFrameLocks noGrp="1"/>
          </p:cNvGraphicFramePr>
          <p:nvPr/>
        </p:nvGraphicFramePr>
        <p:xfrm>
          <a:off x="2214546" y="3857628"/>
          <a:ext cx="1382700" cy="701040"/>
        </p:xfrm>
        <a:graphic>
          <a:graphicData uri="http://schemas.openxmlformats.org/drawingml/2006/table">
            <a:tbl>
              <a:tblPr/>
              <a:tblGrid>
                <a:gridCol w="1382700"/>
              </a:tblGrid>
              <a:tr h="5000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Отдел по архитектуре, строительству и ЖКХ-6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51" name="Прямая со стрелкой 150"/>
          <p:cNvCxnSpPr/>
          <p:nvPr/>
        </p:nvCxnSpPr>
        <p:spPr>
          <a:xfrm rot="5400000">
            <a:off x="4358480" y="1427942"/>
            <a:ext cx="14287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53" name="Прямая со стрелкой 152"/>
          <p:cNvCxnSpPr/>
          <p:nvPr/>
        </p:nvCxnSpPr>
        <p:spPr>
          <a:xfrm rot="5400000">
            <a:off x="4501356" y="164225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55" name="Прямая со стрелкой 154"/>
          <p:cNvCxnSpPr/>
          <p:nvPr/>
        </p:nvCxnSpPr>
        <p:spPr>
          <a:xfrm rot="5400000">
            <a:off x="2786050" y="1643050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57" name="Прямая соединительная линия 156"/>
          <p:cNvCxnSpPr/>
          <p:nvPr/>
        </p:nvCxnSpPr>
        <p:spPr>
          <a:xfrm rot="5400000">
            <a:off x="964778" y="3035694"/>
            <a:ext cx="2071702" cy="794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0" name="Прямая со стрелкой 169"/>
          <p:cNvCxnSpPr/>
          <p:nvPr/>
        </p:nvCxnSpPr>
        <p:spPr>
          <a:xfrm>
            <a:off x="2000232" y="2714620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2" name="Прямая со стрелкой 171"/>
          <p:cNvCxnSpPr/>
          <p:nvPr/>
        </p:nvCxnSpPr>
        <p:spPr>
          <a:xfrm>
            <a:off x="2000232" y="407194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9" name="Прямая соединительная линия 178"/>
          <p:cNvCxnSpPr/>
          <p:nvPr/>
        </p:nvCxnSpPr>
        <p:spPr>
          <a:xfrm rot="5400000">
            <a:off x="-1285916" y="2928934"/>
            <a:ext cx="2857520" cy="1588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3" name="Прямая со стрелкой 182"/>
          <p:cNvCxnSpPr/>
          <p:nvPr/>
        </p:nvCxnSpPr>
        <p:spPr>
          <a:xfrm>
            <a:off x="142844" y="2786058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5" name="Прямая со стрелкой 184"/>
          <p:cNvCxnSpPr/>
          <p:nvPr/>
        </p:nvCxnSpPr>
        <p:spPr>
          <a:xfrm>
            <a:off x="142844" y="3571876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7" name="Прямая со стрелкой 186"/>
          <p:cNvCxnSpPr/>
          <p:nvPr/>
        </p:nvCxnSpPr>
        <p:spPr>
          <a:xfrm>
            <a:off x="142844" y="4357694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190" name="Group 345"/>
          <p:cNvGraphicFramePr>
            <a:graphicFrameLocks noGrp="1"/>
          </p:cNvGraphicFramePr>
          <p:nvPr/>
        </p:nvGraphicFramePr>
        <p:xfrm>
          <a:off x="7500958" y="3214686"/>
          <a:ext cx="1511300" cy="396240"/>
        </p:xfrm>
        <a:graphic>
          <a:graphicData uri="http://schemas.openxmlformats.org/drawingml/2006/table">
            <a:tbl>
              <a:tblPr/>
              <a:tblGrid>
                <a:gridCol w="1511300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Организационный отдел-3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99" name="Прямая соединительная линия 198"/>
          <p:cNvCxnSpPr/>
          <p:nvPr/>
        </p:nvCxnSpPr>
        <p:spPr>
          <a:xfrm>
            <a:off x="7286644" y="2000240"/>
            <a:ext cx="214314" cy="1588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 rot="5400000">
            <a:off x="2821769" y="3036091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>
            <a:off x="3714744" y="3357562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>
            <a:off x="7286644" y="5643578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1" name="Прямая со стрелкой 90"/>
          <p:cNvCxnSpPr/>
          <p:nvPr/>
        </p:nvCxnSpPr>
        <p:spPr>
          <a:xfrm>
            <a:off x="7286644" y="4714884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142844" y="1500174"/>
            <a:ext cx="807249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 rot="5400000">
            <a:off x="8073256" y="1642256"/>
            <a:ext cx="284958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6" name="Прямая со стрелкой 85"/>
          <p:cNvCxnSpPr/>
          <p:nvPr/>
        </p:nvCxnSpPr>
        <p:spPr>
          <a:xfrm>
            <a:off x="7286644" y="6143644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3" name="Прямая со стрелкой 92"/>
          <p:cNvCxnSpPr/>
          <p:nvPr/>
        </p:nvCxnSpPr>
        <p:spPr>
          <a:xfrm rot="5400000">
            <a:off x="8001818" y="2999578"/>
            <a:ext cx="42862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>
            <a:off x="3714744" y="2000240"/>
            <a:ext cx="21431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>
            <a:off x="2000232" y="2000240"/>
            <a:ext cx="21431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>
            <a:off x="5500694" y="2143116"/>
            <a:ext cx="214314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" name="Прямая со стрелкой 102"/>
          <p:cNvCxnSpPr/>
          <p:nvPr/>
        </p:nvCxnSpPr>
        <p:spPr>
          <a:xfrm rot="5400000">
            <a:off x="6287306" y="164225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4" name="Прямая со стрелкой 103"/>
          <p:cNvCxnSpPr/>
          <p:nvPr/>
        </p:nvCxnSpPr>
        <p:spPr>
          <a:xfrm rot="5400000">
            <a:off x="929456" y="164225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4" name="Прямая со стрелкой 83"/>
          <p:cNvCxnSpPr/>
          <p:nvPr/>
        </p:nvCxnSpPr>
        <p:spPr>
          <a:xfrm rot="5400000">
            <a:off x="8143106" y="3714752"/>
            <a:ext cx="143670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723</TotalTime>
  <Words>133</Words>
  <Application>Microsoft Office PowerPoint</Application>
  <PresentationFormat>Экран (4:3)</PresentationFormat>
  <Paragraphs>33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Оформление по умолчанию</vt:lpstr>
      <vt:lpstr>Структура администрации МО «Нукутский район»</vt:lpstr>
    </vt:vector>
  </TitlesOfParts>
  <Company>Нукутский ЗАГС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администрации МО «Нукутский район»</dc:title>
  <dc:creator>Орготдел</dc:creator>
  <cp:lastModifiedBy>Шаракшинова ЕА</cp:lastModifiedBy>
  <cp:revision>45</cp:revision>
  <dcterms:created xsi:type="dcterms:W3CDTF">2012-01-11T03:40:46Z</dcterms:created>
  <dcterms:modified xsi:type="dcterms:W3CDTF">2019-11-25T03:08:28Z</dcterms:modified>
</cp:coreProperties>
</file>